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sldIdLst>
    <p:sldId id="261" r:id="rId4"/>
    <p:sldId id="271" r:id="rId5"/>
    <p:sldId id="291" r:id="rId6"/>
    <p:sldId id="345" r:id="rId7"/>
    <p:sldId id="346" r:id="rId8"/>
    <p:sldId id="347" r:id="rId9"/>
    <p:sldId id="34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31" autoAdjust="0"/>
  </p:normalViewPr>
  <p:slideViewPr>
    <p:cSldViewPr>
      <p:cViewPr>
        <p:scale>
          <a:sx n="80" d="100"/>
          <a:sy n="80" d="100"/>
        </p:scale>
        <p:origin x="-1183" y="19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71600" y="3733800"/>
            <a:ext cx="6400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444500"/>
            <a:ext cx="3407664" cy="16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1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2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52600" y="4800600"/>
            <a:ext cx="5562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05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13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71600" y="3733800"/>
            <a:ext cx="6400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444500"/>
            <a:ext cx="3407664" cy="16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6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71600" y="3733800"/>
            <a:ext cx="6400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9900"/>
            <a:ext cx="3407664" cy="16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7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71600" y="3733800"/>
            <a:ext cx="6400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1"/>
          <a:stretch/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762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4F5B5-F8A3-4BDF-B942-4C74626889D2}" type="datetimeFigureOut">
              <a:rPr lang="en-US">
                <a:solidFill>
                  <a:srgbClr val="000000"/>
                </a:solidFill>
              </a:rPr>
              <a:pPr/>
              <a:t>12/23/2014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FFD2EA8-ABDE-4D86-88A1-6DD62C1638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1"/>
          <a:stretch/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 flipV="1">
            <a:off x="0" y="197358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9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9C6F41-D7B5-43FF-8AF4-CD21CFD0D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86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0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1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0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9C6F41-D7B5-43FF-8AF4-CD21CFD0D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9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71600" y="3733800"/>
            <a:ext cx="6400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9900"/>
            <a:ext cx="3407664" cy="16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1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9C6F41-D7B5-43FF-8AF4-CD21CFD0D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96000"/>
            <a:ext cx="1246632" cy="58651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2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9C6F41-D7B5-43FF-8AF4-CD21CFD0D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0"/>
            <a:ext cx="543792" cy="58651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0063" y="1752600"/>
            <a:ext cx="8186737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9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15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52600" y="4800600"/>
            <a:ext cx="5562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62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337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71600" y="3733800"/>
            <a:ext cx="6400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444500"/>
            <a:ext cx="3407664" cy="16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71600" y="3733800"/>
            <a:ext cx="6400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9900"/>
            <a:ext cx="3407664" cy="16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63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71600" y="3733800"/>
            <a:ext cx="6400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1"/>
          <a:stretch/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440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4F5B5-F8A3-4BDF-B942-4C74626889D2}" type="datetimeFigureOut">
              <a:rPr lang="en-US">
                <a:solidFill>
                  <a:srgbClr val="000000"/>
                </a:solidFill>
              </a:rPr>
              <a:pPr/>
              <a:t>12/23/2014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FFD2EA8-ABDE-4D86-88A1-6DD62C1638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74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1"/>
          <a:stretch/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 flipV="1">
            <a:off x="0" y="197358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9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71600" y="3733800"/>
            <a:ext cx="6400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1"/>
          <a:stretch/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053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9C6F41-D7B5-43FF-8AF4-CD21CFD0D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24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0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1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0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9C6F41-D7B5-43FF-8AF4-CD21CFD0D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49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9C6F41-D7B5-43FF-8AF4-CD21CFD0D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96000"/>
            <a:ext cx="1246632" cy="58651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08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9C6F41-D7B5-43FF-8AF4-CD21CFD0D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0"/>
            <a:ext cx="543792" cy="58651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0063" y="1752600"/>
            <a:ext cx="8186737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54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99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52600" y="4800600"/>
            <a:ext cx="5562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275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2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4F5B5-F8A3-4BDF-B942-4C74626889D2}" type="datetimeFigureOut">
              <a:rPr lang="en-US">
                <a:solidFill>
                  <a:srgbClr val="000000"/>
                </a:solidFill>
              </a:rPr>
              <a:pPr/>
              <a:t>12/23/2014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FFD2EA8-ABDE-4D86-88A1-6DD62C1638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5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1"/>
          <a:stretch/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 flipV="1">
            <a:off x="0" y="197358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9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9C6F41-D7B5-43FF-8AF4-CD21CFD0D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0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1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0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9C6F41-D7B5-43FF-8AF4-CD21CFD0D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6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9C6F41-D7B5-43FF-8AF4-CD21CFD0D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96000"/>
            <a:ext cx="1246632" cy="58651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3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9C6F41-D7B5-43FF-8AF4-CD21CFD0D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1470661"/>
            <a:ext cx="9144000" cy="838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0"/>
            <a:ext cx="543792" cy="58651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0063" y="1752600"/>
            <a:ext cx="8186737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7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3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6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8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oncursolutions.com/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oncursolutions.com/" TargetMode="Externa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781800" cy="2514600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Welcome to Travel Incorporated’s</a:t>
            </a:r>
          </a:p>
          <a:p>
            <a:r>
              <a:rPr lang="en-US" b="1" dirty="0" smtClean="0"/>
              <a:t>Concur ‘Experienced User’ Webinar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b="1" dirty="0" smtClean="0"/>
          </a:p>
        </p:txBody>
      </p:sp>
      <p:pic>
        <p:nvPicPr>
          <p:cNvPr id="5" name="Picture 4" descr="Travel Inc and TMC Prefer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156" y="2514600"/>
            <a:ext cx="6107687" cy="11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8305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Southwest/AirTran Merger</a:t>
            </a:r>
          </a:p>
          <a:p>
            <a:pPr marL="0" indent="0">
              <a:buNone/>
            </a:pPr>
            <a:r>
              <a:rPr lang="en-US" sz="2000" b="1" dirty="0" smtClean="0"/>
              <a:t>In September, the </a:t>
            </a:r>
            <a:r>
              <a:rPr lang="en-US" sz="2000" b="1" dirty="0" err="1" smtClean="0"/>
              <a:t>AirTran</a:t>
            </a:r>
            <a:r>
              <a:rPr lang="en-US" sz="2000" b="1" dirty="0" smtClean="0"/>
              <a:t> Direct Connect was be disabled.  You can now book all flights via the Southwest Direct Connect.   Some flights may indicate they are ‘Operated by FL’ (</a:t>
            </a:r>
            <a:r>
              <a:rPr lang="en-US" sz="2000" b="1" dirty="0" err="1" smtClean="0"/>
              <a:t>AirTran</a:t>
            </a:r>
            <a:r>
              <a:rPr lang="en-US" sz="2000" b="1" dirty="0" smtClean="0"/>
              <a:t>).  By the end of the year they will display as ‘Southwest’.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</p:txBody>
      </p:sp>
      <p:pic>
        <p:nvPicPr>
          <p:cNvPr id="8" name="Picture 7" descr="FL dis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05200"/>
            <a:ext cx="8305800" cy="22060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4876800"/>
            <a:ext cx="2057400" cy="457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67000" y="3124200"/>
            <a:ext cx="1143000" cy="167640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6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447800"/>
            <a:ext cx="84582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/>
              <a:t>Concur New User Experience!    (New UX)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Concur is releasing a new </a:t>
            </a:r>
            <a:r>
              <a:rPr lang="en-US" sz="2400" b="1" u="sng" dirty="0" smtClean="0"/>
              <a:t>user interface</a:t>
            </a:r>
            <a:r>
              <a:rPr lang="en-US" sz="2400" b="1" dirty="0" smtClean="0"/>
              <a:t> to make booking travel a </a:t>
            </a:r>
          </a:p>
          <a:p>
            <a:pPr>
              <a:buNone/>
            </a:pPr>
            <a:r>
              <a:rPr lang="en-US" sz="2400" b="1" dirty="0" smtClean="0"/>
              <a:t>much easier and simplified task.  Your travel manager and Travel </a:t>
            </a:r>
          </a:p>
          <a:p>
            <a:pPr>
              <a:buNone/>
            </a:pPr>
            <a:r>
              <a:rPr lang="en-US" sz="2400" b="1" dirty="0" smtClean="0"/>
              <a:t>Incorporated account manager will coordinate the appropriate </a:t>
            </a:r>
          </a:p>
          <a:p>
            <a:pPr>
              <a:buNone/>
            </a:pPr>
            <a:r>
              <a:rPr lang="en-US" sz="2400" b="1" dirty="0" smtClean="0"/>
              <a:t>release date for your company.  This could be anytime between </a:t>
            </a:r>
          </a:p>
          <a:p>
            <a:pPr>
              <a:buNone/>
            </a:pPr>
            <a:r>
              <a:rPr lang="en-US" sz="2400" b="1" dirty="0" smtClean="0"/>
              <a:t>now and the end of first quarter 2015.  Travel  Managers may </a:t>
            </a:r>
          </a:p>
          <a:p>
            <a:pPr>
              <a:buNone/>
            </a:pPr>
            <a:r>
              <a:rPr lang="en-US" sz="2400" b="1" dirty="0" smtClean="0"/>
              <a:t>request individuals, groups or the entire site to be switched to</a:t>
            </a:r>
          </a:p>
          <a:p>
            <a:pPr>
              <a:buNone/>
            </a:pPr>
            <a:r>
              <a:rPr lang="en-US" sz="2400" b="1" dirty="0" smtClean="0"/>
              <a:t>the New UX.  Look for details to come from Travel Incorporated </a:t>
            </a:r>
          </a:p>
          <a:p>
            <a:pPr>
              <a:buNone/>
            </a:pPr>
            <a:r>
              <a:rPr lang="en-US" sz="2400" b="1" dirty="0" smtClean="0"/>
              <a:t>to assist you and your users to make a smooth transition!  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       </a:t>
            </a:r>
          </a:p>
          <a:p>
            <a:pPr>
              <a:buNone/>
            </a:pPr>
            <a:r>
              <a:rPr lang="en-US" sz="2400" b="1" dirty="0" smtClean="0"/>
              <a:t>                                                                       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526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 New User Experience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676400"/>
            <a:ext cx="8458200" cy="3962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/>
              <a:t>Answers to some of your questions!</a:t>
            </a:r>
          </a:p>
          <a:p>
            <a:pPr marL="0" indent="0">
              <a:buNone/>
            </a:pPr>
            <a:r>
              <a:rPr lang="en-US" sz="2800" b="1" dirty="0" smtClean="0"/>
              <a:t>‘</a:t>
            </a:r>
            <a:r>
              <a:rPr lang="en-US" sz="2800" b="1" dirty="0"/>
              <a:t>Why is </a:t>
            </a:r>
            <a:r>
              <a:rPr lang="en-US" sz="2800" b="1" dirty="0" smtClean="0"/>
              <a:t>Concur </a:t>
            </a:r>
            <a:r>
              <a:rPr lang="en-US" sz="2800" b="1" dirty="0"/>
              <a:t>updating the user interface</a:t>
            </a:r>
            <a:r>
              <a:rPr lang="en-US" sz="2800" b="1" dirty="0" smtClean="0"/>
              <a:t>?</a:t>
            </a:r>
            <a:r>
              <a:rPr lang="en-US" sz="2800" dirty="0"/>
              <a:t> 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Concur </a:t>
            </a:r>
            <a:r>
              <a:rPr lang="en-US" sz="2400" dirty="0"/>
              <a:t>continues to be committed to delivering the best travel, </a:t>
            </a:r>
            <a:r>
              <a:rPr lang="en-US" sz="2400" dirty="0" smtClean="0"/>
              <a:t>expense</a:t>
            </a:r>
            <a:r>
              <a:rPr lang="en-US" sz="2400" dirty="0"/>
              <a:t>, invoice and related solutions for our clients worldwide.  </a:t>
            </a:r>
            <a:r>
              <a:rPr lang="en-US" sz="2400" dirty="0" smtClean="0"/>
              <a:t>They listened </a:t>
            </a:r>
            <a:r>
              <a:rPr lang="en-US" sz="2400" dirty="0"/>
              <a:t>carefully to customer </a:t>
            </a:r>
            <a:r>
              <a:rPr lang="en-US" sz="2400" dirty="0" smtClean="0"/>
              <a:t>feedback in order to </a:t>
            </a:r>
            <a:r>
              <a:rPr lang="en-US" sz="2400" dirty="0"/>
              <a:t>deliver the best possible experience for </a:t>
            </a:r>
            <a:r>
              <a:rPr lang="en-US" sz="2400" dirty="0" smtClean="0"/>
              <a:t>Concur </a:t>
            </a:r>
            <a:r>
              <a:rPr lang="en-US" sz="2400" dirty="0"/>
              <a:t>users.  The enhancements provide a critical modern foundation to help </a:t>
            </a:r>
            <a:r>
              <a:rPr lang="en-US" sz="2400" dirty="0" smtClean="0"/>
              <a:t>customers </a:t>
            </a:r>
            <a:r>
              <a:rPr lang="en-US" sz="2400" dirty="0"/>
              <a:t>get their work done more quickly – from any device, any time</a:t>
            </a:r>
            <a:r>
              <a:rPr lang="en-US" sz="2400" dirty="0" smtClean="0"/>
              <a:t>.      </a:t>
            </a:r>
          </a:p>
          <a:p>
            <a:pPr>
              <a:buNone/>
            </a:pPr>
            <a:r>
              <a:rPr lang="en-US" sz="2400" b="1" dirty="0" smtClean="0"/>
              <a:t>                                                                       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458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 New User Experience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676400"/>
            <a:ext cx="84582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‘How significant is this change and should I be worried?’</a:t>
            </a:r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Primary </a:t>
            </a:r>
            <a:r>
              <a:rPr lang="en-US" sz="2400" dirty="0"/>
              <a:t>consideration was to minimize </a:t>
            </a:r>
            <a:r>
              <a:rPr lang="en-US" sz="2400" dirty="0" smtClean="0"/>
              <a:t>impact while </a:t>
            </a:r>
            <a:r>
              <a:rPr lang="en-US" sz="2400" dirty="0"/>
              <a:t>delivering </a:t>
            </a:r>
            <a:r>
              <a:rPr lang="en-US" sz="2400" dirty="0" smtClean="0"/>
              <a:t>features </a:t>
            </a:r>
            <a:r>
              <a:rPr lang="en-US" sz="2400" dirty="0"/>
              <a:t>and enhancements that would improve overall productivity</a:t>
            </a:r>
            <a:r>
              <a:rPr lang="en-US" sz="2400" dirty="0" smtClean="0"/>
              <a:t>.  Updates focus on functions associated to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://concursolutions.com</a:t>
            </a:r>
            <a:r>
              <a:rPr lang="en-US" sz="2400" dirty="0"/>
              <a:t>, </a:t>
            </a:r>
            <a:r>
              <a:rPr lang="en-US" sz="2400" dirty="0" smtClean="0"/>
              <a:t> the </a:t>
            </a:r>
            <a:r>
              <a:rPr lang="en-US" sz="2400" dirty="0"/>
              <a:t>Home, Expense, </a:t>
            </a:r>
            <a:r>
              <a:rPr lang="en-US" sz="2400" dirty="0" smtClean="0"/>
              <a:t>Administration</a:t>
            </a:r>
            <a:r>
              <a:rPr lang="en-US" sz="2400" dirty="0"/>
              <a:t>, and Approval pages </a:t>
            </a:r>
            <a:r>
              <a:rPr lang="en-US" sz="2400" dirty="0" smtClean="0"/>
              <a:t>as well as </a:t>
            </a:r>
            <a:r>
              <a:rPr lang="en-US" sz="2400" dirty="0"/>
              <a:t>enhancements to the Travel Summary &amp; Booking flow. </a:t>
            </a:r>
            <a:r>
              <a:rPr lang="en-US" sz="2400" dirty="0" smtClean="0"/>
              <a:t> All </a:t>
            </a:r>
            <a:r>
              <a:rPr lang="en-US" sz="2400" dirty="0"/>
              <a:t>other core </a:t>
            </a:r>
            <a:r>
              <a:rPr lang="en-US" sz="2400" dirty="0" smtClean="0"/>
              <a:t>functionality and  </a:t>
            </a:r>
            <a:r>
              <a:rPr lang="en-US" sz="2400" dirty="0"/>
              <a:t>workflows </a:t>
            </a:r>
            <a:r>
              <a:rPr lang="en-US" sz="2400" dirty="0" smtClean="0"/>
              <a:t>remain as </a:t>
            </a:r>
            <a:r>
              <a:rPr lang="en-US" sz="2400" dirty="0"/>
              <a:t>they are today</a:t>
            </a:r>
            <a:r>
              <a:rPr lang="en-US" sz="2400" dirty="0" smtClean="0"/>
              <a:t>.   Impact </a:t>
            </a:r>
            <a:r>
              <a:rPr lang="en-US" sz="2400" dirty="0"/>
              <a:t>to clients should be </a:t>
            </a:r>
            <a:r>
              <a:rPr lang="en-US" sz="2400" dirty="0" smtClean="0"/>
              <a:t>minimal.  </a:t>
            </a:r>
            <a:r>
              <a:rPr lang="en-US" sz="2400" dirty="0"/>
              <a:t>Participants in the studies were able to </a:t>
            </a:r>
            <a:r>
              <a:rPr lang="en-US" sz="2400" dirty="0" smtClean="0"/>
              <a:t>intuitively navigate </a:t>
            </a:r>
            <a:r>
              <a:rPr lang="en-US" sz="2400" dirty="0"/>
              <a:t>and complete all tasks without any </a:t>
            </a:r>
            <a:r>
              <a:rPr lang="en-US" sz="2400" dirty="0" smtClean="0"/>
              <a:t>additional training.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                                                                      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452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 New User Experience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676400"/>
            <a:ext cx="84582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‘How will smartphones and tables be impacted</a:t>
            </a:r>
            <a:r>
              <a:rPr lang="en-US" sz="2400" b="1" dirty="0" smtClean="0"/>
              <a:t>?’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The Concur Mobile app will not be impacted; however, if employees us their mobile or tablet web browsers to access </a:t>
            </a:r>
            <a:r>
              <a:rPr lang="en-US" sz="2400" u="sng" dirty="0">
                <a:hlinkClick r:id="rId2"/>
              </a:rPr>
              <a:t>http://concursolutions.com</a:t>
            </a:r>
            <a:r>
              <a:rPr lang="en-US" sz="2400" dirty="0"/>
              <a:t> they’ll experience the new user interface.</a:t>
            </a:r>
          </a:p>
          <a:p>
            <a:pPr marL="0" indent="0">
              <a:buNone/>
            </a:pPr>
            <a:r>
              <a:rPr lang="en-US" sz="2400" b="1" dirty="0" smtClean="0"/>
              <a:t>‘</a:t>
            </a:r>
            <a:r>
              <a:rPr lang="en-US" sz="2400" b="1" dirty="0"/>
              <a:t>What should I expect as an Administrator?’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During the product </a:t>
            </a:r>
            <a:r>
              <a:rPr lang="en-US" sz="2400" dirty="0"/>
              <a:t>preview </a:t>
            </a:r>
            <a:r>
              <a:rPr lang="en-US" sz="2400" dirty="0" smtClean="0"/>
              <a:t>period, Administrators </a:t>
            </a:r>
            <a:r>
              <a:rPr lang="en-US" sz="2400" dirty="0"/>
              <a:t>will be able to toggle </a:t>
            </a:r>
            <a:r>
              <a:rPr lang="en-US" sz="2400" dirty="0" smtClean="0"/>
              <a:t>on/off the </a:t>
            </a:r>
            <a:r>
              <a:rPr lang="en-US" sz="2400" dirty="0"/>
              <a:t>enhanced UI as often as required for individuals, </a:t>
            </a:r>
            <a:r>
              <a:rPr lang="en-US" sz="2400" dirty="0" smtClean="0"/>
              <a:t>roles, groups </a:t>
            </a:r>
            <a:r>
              <a:rPr lang="en-US" sz="2400" dirty="0"/>
              <a:t>or the entire company.  This approach provides Administrators flexibility to preview the enhancements and ensure their users are ready for the change. </a:t>
            </a:r>
          </a:p>
          <a:p>
            <a:pPr marL="0" indent="0">
              <a:buNone/>
            </a:pPr>
            <a:r>
              <a:rPr lang="en-US" sz="2400" b="1" dirty="0" smtClean="0"/>
              <a:t>                                                                       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744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8077200" cy="2819400"/>
          </a:xfrm>
        </p:spPr>
        <p:txBody>
          <a:bodyPr>
            <a:normAutofit/>
          </a:bodyPr>
          <a:lstStyle/>
          <a:p>
            <a:r>
              <a:rPr lang="en-US" b="1" dirty="0" smtClean="0"/>
              <a:t>Thank you for attending Travel Incorporated’s </a:t>
            </a:r>
          </a:p>
          <a:p>
            <a:r>
              <a:rPr lang="en-US" b="1" dirty="0" smtClean="0"/>
              <a:t>Concur ‘User Experience’ Webinar.</a:t>
            </a:r>
          </a:p>
          <a:p>
            <a:r>
              <a:rPr lang="en-US" b="1" dirty="0" smtClean="0"/>
              <a:t>You can find upcoming webinar information in your Corporate Travel Portal, Concur Company Notes page, or Globalsite!</a:t>
            </a:r>
          </a:p>
        </p:txBody>
      </p:sp>
      <p:pic>
        <p:nvPicPr>
          <p:cNvPr id="5" name="Picture 4" descr="Travel Inc and TMC Prefer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156" y="2286000"/>
            <a:ext cx="6107687" cy="11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1">
      <a:dk1>
        <a:srgbClr val="000000"/>
      </a:dk1>
      <a:lt1>
        <a:srgbClr val="FFFFFF"/>
      </a:lt1>
      <a:dk2>
        <a:srgbClr val="091E3C"/>
      </a:dk2>
      <a:lt2>
        <a:srgbClr val="F2F2F2"/>
      </a:lt2>
      <a:accent1>
        <a:srgbClr val="091E3C"/>
      </a:accent1>
      <a:accent2>
        <a:srgbClr val="C1C1C1"/>
      </a:accent2>
      <a:accent3>
        <a:srgbClr val="CD222B"/>
      </a:accent3>
      <a:accent4>
        <a:srgbClr val="7E0404"/>
      </a:accent4>
      <a:accent5>
        <a:srgbClr val="003D7C"/>
      </a:accent5>
      <a:accent6>
        <a:srgbClr val="8CC63E"/>
      </a:accent6>
      <a:hlink>
        <a:srgbClr val="00007F"/>
      </a:hlink>
      <a:folHlink>
        <a:srgbClr val="F47F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31">
      <a:dk1>
        <a:srgbClr val="000000"/>
      </a:dk1>
      <a:lt1>
        <a:srgbClr val="FFFFFF"/>
      </a:lt1>
      <a:dk2>
        <a:srgbClr val="091E3C"/>
      </a:dk2>
      <a:lt2>
        <a:srgbClr val="F2F2F2"/>
      </a:lt2>
      <a:accent1>
        <a:srgbClr val="091E3C"/>
      </a:accent1>
      <a:accent2>
        <a:srgbClr val="C1C1C1"/>
      </a:accent2>
      <a:accent3>
        <a:srgbClr val="CD222B"/>
      </a:accent3>
      <a:accent4>
        <a:srgbClr val="7E0404"/>
      </a:accent4>
      <a:accent5>
        <a:srgbClr val="003D7C"/>
      </a:accent5>
      <a:accent6>
        <a:srgbClr val="8CC63E"/>
      </a:accent6>
      <a:hlink>
        <a:srgbClr val="00007F"/>
      </a:hlink>
      <a:folHlink>
        <a:srgbClr val="F47F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31">
      <a:dk1>
        <a:srgbClr val="000000"/>
      </a:dk1>
      <a:lt1>
        <a:srgbClr val="FFFFFF"/>
      </a:lt1>
      <a:dk2>
        <a:srgbClr val="091E3C"/>
      </a:dk2>
      <a:lt2>
        <a:srgbClr val="F2F2F2"/>
      </a:lt2>
      <a:accent1>
        <a:srgbClr val="091E3C"/>
      </a:accent1>
      <a:accent2>
        <a:srgbClr val="C1C1C1"/>
      </a:accent2>
      <a:accent3>
        <a:srgbClr val="CD222B"/>
      </a:accent3>
      <a:accent4>
        <a:srgbClr val="7E0404"/>
      </a:accent4>
      <a:accent5>
        <a:srgbClr val="003D7C"/>
      </a:accent5>
      <a:accent6>
        <a:srgbClr val="8CC63E"/>
      </a:accent6>
      <a:hlink>
        <a:srgbClr val="00007F"/>
      </a:hlink>
      <a:folHlink>
        <a:srgbClr val="F47F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333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1_Office Theme</vt:lpstr>
      <vt:lpstr>Office Theme</vt:lpstr>
      <vt:lpstr>2_Office Theme</vt:lpstr>
      <vt:lpstr>PowerPoint Presentation</vt:lpstr>
      <vt:lpstr>What’s New</vt:lpstr>
      <vt:lpstr>What’s New</vt:lpstr>
      <vt:lpstr>Concur New User Experience</vt:lpstr>
      <vt:lpstr>Concur New User Experience</vt:lpstr>
      <vt:lpstr>Concur New User Experience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 Gagliano</dc:creator>
  <cp:lastModifiedBy>Robin Ostlund</cp:lastModifiedBy>
  <cp:revision>327</cp:revision>
  <dcterms:created xsi:type="dcterms:W3CDTF">2014-01-29T15:38:48Z</dcterms:created>
  <dcterms:modified xsi:type="dcterms:W3CDTF">2014-12-23T16:43:13Z</dcterms:modified>
</cp:coreProperties>
</file>